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506" r:id="rId2"/>
    <p:sldId id="503" r:id="rId3"/>
    <p:sldId id="1012" r:id="rId4"/>
    <p:sldId id="1011" r:id="rId5"/>
    <p:sldId id="735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Agenda" id="{55FBD645-2DA0-1E47-8E09-89ED52CEDDC1}">
          <p14:sldIdLst>
            <p14:sldId id="506"/>
            <p14:sldId id="503"/>
            <p14:sldId id="1012"/>
            <p14:sldId id="1011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8" roundtripDataSignature="AMtx7mjRHZg8iGoaW532tjXdM9G3T6Lov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hi Ranjan" initials="" lastIdx="10" clrIdx="0"/>
  <p:cmAuthor id="1" name="Pralhad Sapre" initials="" lastIdx="2" clrIdx="1"/>
  <p:cmAuthor id="2" name="Niheer Patel" initials="" lastIdx="1" clrIdx="2"/>
  <p:cmAuthor id="3" name="Alfonso Soto" initials="" lastIdx="2" clrIdx="3"/>
  <p:cmAuthor id="4" name="Tim McGuire" initials="" lastIdx="1" clrIdx="4"/>
  <p:cmAuthor id="5" name="Antonio Lopez" initials="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C50F"/>
    <a:srgbClr val="FF5E00"/>
    <a:srgbClr val="FF8C64"/>
    <a:srgbClr val="FF5B00"/>
    <a:srgbClr val="FF64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CC0B3-8DF9-414B-83A4-810430ED410F}">
  <a:tblStyle styleId="{061CC0B3-8DF9-414B-83A4-810430ED410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2F6281F-1170-4AC7-AB0A-A1A0A613219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8EF"/>
          </a:solidFill>
        </a:fill>
      </a:tcStyle>
    </a:wholeTbl>
    <a:band1H>
      <a:tcTxStyle b="off" i="off"/>
      <a:tcStyle>
        <a:tcBdr/>
        <a:fill>
          <a:solidFill>
            <a:srgbClr val="CACED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ED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A88D9AB-A50D-488C-976E-D2360E890D01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88163"/>
  </p:normalViewPr>
  <p:slideViewPr>
    <p:cSldViewPr snapToGrid="0" snapToObjects="1">
      <p:cViewPr varScale="1">
        <p:scale>
          <a:sx n="112" d="100"/>
          <a:sy n="112" d="100"/>
        </p:scale>
        <p:origin x="960" y="19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273" Type="http://schemas.openxmlformats.org/officeDocument/2006/relationships/tableStyles" Target="tableStyles.xml"/><Relationship Id="rId3" Type="http://schemas.openxmlformats.org/officeDocument/2006/relationships/slide" Target="slides/slide2.xml"/><Relationship Id="rId269" Type="http://schemas.openxmlformats.org/officeDocument/2006/relationships/commentAuthors" Target="commentAuthors.xml"/><Relationship Id="rId7" Type="http://schemas.openxmlformats.org/officeDocument/2006/relationships/notesMaster" Target="notesMasters/notesMaster1.xml"/><Relationship Id="rId272" Type="http://schemas.openxmlformats.org/officeDocument/2006/relationships/theme" Target="theme/theme1.xml"/><Relationship Id="rId2" Type="http://schemas.openxmlformats.org/officeDocument/2006/relationships/slide" Target="slides/slide1.xml"/><Relationship Id="rId268" Type="http://customschemas.google.com/relationships/presentationmetadata" Target="metadata"/><Relationship Id="rId27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270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CD-6747-8E5E-E2EF21DCBB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</c:v>
                </c:pt>
                <c:pt idx="1">
                  <c:v>5.5</c:v>
                </c:pt>
                <c:pt idx="2">
                  <c:v>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CD-6747-8E5E-E2EF21DCBB7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CD-6747-8E5E-E2EF21DCBB7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BCD-6747-8E5E-E2EF21DCBB7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CD-6747-8E5E-E2EF21DCBB7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A</c:v>
                </c:pt>
                <c:pt idx="1">
                  <c:v>B</c:v>
                </c:pt>
                <c:pt idx="2">
                  <c:v>C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BCD-6747-8E5E-E2EF21DCBB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790864"/>
        <c:axId val="-60094592"/>
      </c:barChart>
      <c:catAx>
        <c:axId val="-3279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0094592"/>
        <c:crosses val="autoZero"/>
        <c:auto val="1"/>
        <c:lblAlgn val="ctr"/>
        <c:lblOffset val="100"/>
        <c:noMultiLvlLbl val="0"/>
      </c:catAx>
      <c:valAx>
        <c:axId val="-60094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27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BA-BE4C-BD0D-0A2EF0CBB5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RTI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3.5</c:v>
                </c:pt>
                <c:pt idx="2">
                  <c:v>4</c:v>
                </c:pt>
                <c:pt idx="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5BA-BE4C-BD0D-0A2EF0CBB5F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5BA-BE4C-BD0D-0A2EF0CBB5F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5BA-BE4C-BD0D-0A2EF0CBB5F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5BA-BE4C-BD0D-0A2EF0CBB5F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5BA-BE4C-BD0D-0A2EF0CBB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61740768"/>
        <c:axId val="-30220720"/>
      </c:lineChart>
      <c:catAx>
        <c:axId val="-6174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0220720"/>
        <c:crosses val="autoZero"/>
        <c:auto val="1"/>
        <c:lblAlgn val="ctr"/>
        <c:lblOffset val="100"/>
        <c:noMultiLvlLbl val="0"/>
      </c:catAx>
      <c:valAx>
        <c:axId val="-3022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174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99-E84C-8CAE-D238476873E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99-E84C-8CAE-D238476873E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99-E84C-8CAE-D238476873E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99-E84C-8CAE-D238476873E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F99-E84C-8CAE-D238476873E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F99-E84C-8CAE-D238476873E6}"/>
              </c:ext>
            </c:extLst>
          </c:dPt>
          <c:cat>
            <c:strRef>
              <c:f>Sheet1!$A$2:$A$7</c:f>
              <c:strCache>
                <c:ptCount val="6"/>
                <c:pt idx="0">
                  <c:v>A</c:v>
                </c:pt>
                <c:pt idx="1">
                  <c:v>RTI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  <c:pt idx="5">
                  <c:v>F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8.2000000000000011</c:v>
                </c:pt>
                <c:pt idx="1">
                  <c:v>10</c:v>
                </c:pt>
                <c:pt idx="2">
                  <c:v>1.4</c:v>
                </c:pt>
                <c:pt idx="3">
                  <c:v>1.2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F99-E84C-8CAE-D23847687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992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5" name="Google Shape;6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202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785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Line 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838200" y="1498387"/>
            <a:ext cx="10515600" cy="450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>
                <a:solidFill>
                  <a:schemeClr val="dk2"/>
                </a:solidFill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apes">
  <p:cSld name="Shape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554418" y="2162259"/>
            <a:ext cx="1002139" cy="71989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698024" y="2162259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526205" y="898944"/>
            <a:ext cx="687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For more colors, use blues first -&gt; then gray -&gt; then green if needed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white text inside dark-colored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black text inside light-colored 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306880" y="248708"/>
            <a:ext cx="32981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24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2918809" y="2176333"/>
            <a:ext cx="1358478" cy="69174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4418754" y="2315037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3133681" y="3076446"/>
            <a:ext cx="1002139" cy="71989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277287" y="307644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5498072" y="3090520"/>
            <a:ext cx="1358478" cy="6917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6998017" y="322922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554418" y="4373906"/>
            <a:ext cx="1002139" cy="719898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698024" y="4373906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2918809" y="4387980"/>
            <a:ext cx="1358478" cy="69174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4418754" y="4526684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Dark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554418" y="5276378"/>
            <a:ext cx="1002139" cy="71989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698024" y="5276378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2918809" y="5290452"/>
            <a:ext cx="1358478" cy="69174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418754" y="5429156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Light Brown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293801" y="2195071"/>
            <a:ext cx="1002139" cy="719898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437408" y="2176333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8658193" y="2190407"/>
            <a:ext cx="1358478" cy="691749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0158138" y="2329111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293802" y="4387980"/>
            <a:ext cx="1002139" cy="719898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7437408" y="4387980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8658193" y="4402054"/>
            <a:ext cx="1358478" cy="69174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0158138" y="4540758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Beige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6293802" y="5290452"/>
            <a:ext cx="1002139" cy="719898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  <a:effectLst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437408" y="5290452"/>
            <a:ext cx="1079318" cy="719898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8658193" y="5304526"/>
            <a:ext cx="1358478" cy="69174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0158138" y="5443230"/>
            <a:ext cx="1325420" cy="4143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Indigo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Shapes">
  <p:cSld name="Orange Shape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5995415" y="4398685"/>
            <a:ext cx="1089938" cy="1089936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018386" y="2977291"/>
            <a:ext cx="1423867" cy="107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4784673" y="2977291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040046" y="1260665"/>
            <a:ext cx="584792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Use orange for points of emphasis and importance,</a:t>
            </a:r>
            <a:b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as well as to represent RTI in graphs/tables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RTI Databus should always be represented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SHAPES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1"/>
          <p:cNvSpPr/>
          <p:nvPr/>
        </p:nvSpPr>
        <p:spPr>
          <a:xfrm>
            <a:off x="7631840" y="4398685"/>
            <a:ext cx="797942" cy="103263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6660618" y="3200035"/>
            <a:ext cx="2370225" cy="6917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294629" y="4719105"/>
            <a:ext cx="2256806" cy="44909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ography">
  <p:cSld name="Iconograph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7286" y="876058"/>
            <a:ext cx="292942" cy="73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4893" y="2052444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1731" y="3030178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2702" y="4179653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4599" y="5169837"/>
            <a:ext cx="765654" cy="50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12528" y="2086363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78728" y="3100536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20102" y="4168619"/>
            <a:ext cx="397198" cy="66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28946" y="1071227"/>
            <a:ext cx="722886" cy="50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38214" y="2050790"/>
            <a:ext cx="704351" cy="63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28945" y="5150929"/>
            <a:ext cx="722887" cy="51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94736" y="3079606"/>
            <a:ext cx="407782" cy="61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66017" y="4218908"/>
            <a:ext cx="648745" cy="40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62178" y="5169836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291488" y="1139055"/>
            <a:ext cx="111210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291487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2291487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2291487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2291487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371525" y="1139055"/>
            <a:ext cx="1498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Transportation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5371524" y="209977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371524" y="3182916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Defense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5371524" y="4271544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5371524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769634" y="1134936"/>
            <a:ext cx="14699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Servers/database</a:t>
            </a:r>
            <a:endParaRPr sz="1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2"/>
          <p:cNvSpPr txBox="1"/>
          <p:nvPr/>
        </p:nvSpPr>
        <p:spPr>
          <a:xfrm>
            <a:off x="8769633" y="2095660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System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8769633" y="3178797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Phone/tablet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8769633" y="4267425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Laptop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2"/>
          <p:cNvSpPr txBox="1"/>
          <p:nvPr/>
        </p:nvSpPr>
        <p:spPr>
          <a:xfrm>
            <a:off x="8769633" y="5230339"/>
            <a:ext cx="12425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TV/Video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377195" y="1071227"/>
            <a:ext cx="683012" cy="455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3225264" y="6060748"/>
            <a:ext cx="52173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If you need a different icon, please contact Marketing for assistance.</a:t>
            </a:r>
            <a:endParaRPr sz="1400" b="0" i="0" u="none" strike="noStrike" cap="none">
              <a:solidFill>
                <a:srgbClr val="EC8B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306880" y="248708"/>
            <a:ext cx="22193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ICONOGRAPHY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Diagram)">
  <p:cSld name="Example (Diagram)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676624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842577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  <a:effectLst>
            <a:outerShdw blurRad="50800" dist="25400" dir="5400000" algn="t" rotWithShape="0">
              <a:schemeClr val="dk2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06880" y="248708"/>
            <a:ext cx="34097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(DIAGRAM)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1787630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5106703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Item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447166" y="2062517"/>
            <a:ext cx="1533525" cy="107080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Item 1B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73549" y="4961724"/>
            <a:ext cx="480756" cy="563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6504" y="5033729"/>
            <a:ext cx="625634" cy="554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5850" y="5090133"/>
            <a:ext cx="497728" cy="49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8931" y="1362753"/>
            <a:ext cx="479947" cy="546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92064" y="1371028"/>
            <a:ext cx="612347" cy="52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892106" y="1337928"/>
            <a:ext cx="513047" cy="59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9512952" y="4237443"/>
            <a:ext cx="21331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RTI Databus should always be in orange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586864" y="5033729"/>
            <a:ext cx="240153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 text text text text</a:t>
            </a:r>
            <a:endParaRPr sz="24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 text text text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37800" y="1408156"/>
            <a:ext cx="683012" cy="455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3"/>
          <p:cNvCxnSpPr>
            <a:stCxn id="189" idx="2"/>
          </p:cNvCxnSpPr>
          <p:nvPr/>
        </p:nvCxnSpPr>
        <p:spPr>
          <a:xfrm>
            <a:off x="7684714" y="5587861"/>
            <a:ext cx="0" cy="350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4242984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23"/>
          <p:cNvCxnSpPr/>
          <p:nvPr/>
        </p:nvCxnSpPr>
        <p:spPr>
          <a:xfrm flipH="1">
            <a:off x="5873465" y="3121083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23"/>
          <p:cNvCxnSpPr/>
          <p:nvPr/>
        </p:nvCxnSpPr>
        <p:spPr>
          <a:xfrm flipH="1">
            <a:off x="7563787" y="3130271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23"/>
          <p:cNvCxnSpPr/>
          <p:nvPr/>
        </p:nvCxnSpPr>
        <p:spPr>
          <a:xfrm flipH="1">
            <a:off x="9254108" y="3121082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23"/>
          <p:cNvCxnSpPr/>
          <p:nvPr/>
        </p:nvCxnSpPr>
        <p:spPr>
          <a:xfrm flipH="1">
            <a:off x="4242535" y="3869409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23"/>
          <p:cNvCxnSpPr/>
          <p:nvPr/>
        </p:nvCxnSpPr>
        <p:spPr>
          <a:xfrm flipH="1">
            <a:off x="5873465" y="3881617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23"/>
          <p:cNvCxnSpPr/>
          <p:nvPr/>
        </p:nvCxnSpPr>
        <p:spPr>
          <a:xfrm flipH="1">
            <a:off x="7573331" y="3848685"/>
            <a:ext cx="1" cy="35054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23"/>
          <p:cNvSpPr/>
          <p:nvPr/>
        </p:nvSpPr>
        <p:spPr>
          <a:xfrm>
            <a:off x="1167418" y="3206696"/>
            <a:ext cx="9412094" cy="945134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RTI DDS Databus</a:t>
            </a: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3474598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5130851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Item 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6826512" y="4151829"/>
            <a:ext cx="1533525" cy="69202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58612" y="1304828"/>
            <a:ext cx="397198" cy="661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 (Charts)">
  <p:cSld name="Example (Charts)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24"/>
          <p:cNvGraphicFramePr/>
          <p:nvPr/>
        </p:nvGraphicFramePr>
        <p:xfrm>
          <a:off x="1096306" y="729423"/>
          <a:ext cx="4273076" cy="2848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1" name="Google Shape;211;p24"/>
          <p:cNvGraphicFramePr/>
          <p:nvPr/>
        </p:nvGraphicFramePr>
        <p:xfrm>
          <a:off x="1074538" y="3652999"/>
          <a:ext cx="4316612" cy="2877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2" name="Google Shape;212;p24"/>
          <p:cNvGraphicFramePr/>
          <p:nvPr/>
        </p:nvGraphicFramePr>
        <p:xfrm>
          <a:off x="5555557" y="1354309"/>
          <a:ext cx="5988424" cy="3992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3" name="Google Shape;213;p24"/>
          <p:cNvSpPr txBox="1"/>
          <p:nvPr/>
        </p:nvSpPr>
        <p:spPr>
          <a:xfrm>
            <a:off x="306880" y="248708"/>
            <a:ext cx="2878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EXAMPLE (CHARTS)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085654" y="4486049"/>
            <a:ext cx="983342" cy="860542"/>
          </a:xfrm>
          <a:prstGeom prst="upArrow">
            <a:avLst>
              <a:gd name="adj1" fmla="val 59999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118007" y="1357099"/>
            <a:ext cx="409994" cy="409992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510186" y="1301144"/>
            <a:ext cx="9833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EC8B22"/>
                </a:solidFill>
                <a:latin typeface="Calibri"/>
                <a:ea typeface="Calibri"/>
                <a:cs typeface="Calibri"/>
                <a:sym typeface="Calibri"/>
              </a:rPr>
              <a:t>Growth!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Intro Slide">
  <p:cSld name="[Marketing Only] Intro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0" y="20773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698243" y="3550545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2"/>
          </p:nvPr>
        </p:nvSpPr>
        <p:spPr>
          <a:xfrm>
            <a:off x="585788" y="3156566"/>
            <a:ext cx="10947400" cy="30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FB7FF"/>
              </a:buClr>
              <a:buSzPts val="1800"/>
              <a:buNone/>
              <a:defRPr sz="1800">
                <a:solidFill>
                  <a:srgbClr val="6FB7F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Marketing Only] Version #">
  <p:cSld name="[Marketing Only] Version #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>
            <a:off x="0" y="1642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 rotWithShape="1">
          <a:blip r:embed="rId2">
            <a:alphaModFix amt="8000"/>
          </a:blip>
          <a:srcRect l="-20026" t="12656" r="6658" b="12655"/>
          <a:stretch/>
        </p:blipFill>
        <p:spPr>
          <a:xfrm>
            <a:off x="1" y="36082"/>
            <a:ext cx="12191999" cy="68536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85788" y="2286420"/>
            <a:ext cx="10946364" cy="8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698243" y="3150416"/>
            <a:ext cx="6826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0" y="0"/>
            <a:ext cx="12192000" cy="35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656114" y="16429"/>
            <a:ext cx="68797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SLIDE IS FOR REFERENCE AND MARKETING’S USE ONLY. DELETE AFTER READING.</a:t>
            </a:r>
            <a:endParaRPr sz="14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586272" y="4137124"/>
            <a:ext cx="10945879" cy="2129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7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4C9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004C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47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3890471" y="236517"/>
            <a:ext cx="8044096" cy="6388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7"/>
          <p:cNvSpPr txBox="1">
            <a:spLocks noGrp="1"/>
          </p:cNvSpPr>
          <p:nvPr>
            <p:ph type="title"/>
          </p:nvPr>
        </p:nvSpPr>
        <p:spPr>
          <a:xfrm>
            <a:off x="831850" y="1536193"/>
            <a:ext cx="10515600" cy="182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7"/>
          <p:cNvSpPr txBox="1">
            <a:spLocks noGrp="1"/>
          </p:cNvSpPr>
          <p:nvPr>
            <p:ph type="body" idx="1"/>
          </p:nvPr>
        </p:nvSpPr>
        <p:spPr>
          <a:xfrm>
            <a:off x="831850" y="4062769"/>
            <a:ext cx="10515600" cy="121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7"/>
          <p:cNvSpPr/>
          <p:nvPr/>
        </p:nvSpPr>
        <p:spPr>
          <a:xfrm>
            <a:off x="960592" y="3487257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3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3518" y="6008172"/>
            <a:ext cx="424013" cy="390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7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443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(1 line)" preserve="1">
  <p:cSld name="1_Title (1 line)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6"/>
          <p:cNvSpPr txBox="1">
            <a:spLocks noGrp="1"/>
          </p:cNvSpPr>
          <p:nvPr>
            <p:ph type="ctrTitle"/>
          </p:nvPr>
        </p:nvSpPr>
        <p:spPr>
          <a:xfrm>
            <a:off x="902836" y="4191001"/>
            <a:ext cx="10199171" cy="907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6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66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194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1 line), Subtitle (2 line)">
  <p:cSld name="Title (1 line), Subtitle (2 line)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902836" y="3429001"/>
            <a:ext cx="10199171" cy="8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">
  <p:cSld name="Title (2 line)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>
            <a:off x="902836" y="3471333"/>
            <a:ext cx="10199171" cy="162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1 line)">
  <p:cSld name="Title (2 line), Subtitle (1 line)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902836" y="3141133"/>
            <a:ext cx="10199171" cy="159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3"/>
          </p:nvPr>
        </p:nvSpPr>
        <p:spPr>
          <a:xfrm>
            <a:off x="903288" y="4744218"/>
            <a:ext cx="10198719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2 line), Subtitle (2 line)">
  <p:cSld name="Title (2 line), Subtitle (2 line)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902836" y="2709334"/>
            <a:ext cx="10199171" cy="161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Calibri"/>
              <a:buNone/>
              <a:defRPr sz="50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902836" y="6206888"/>
            <a:ext cx="5205483" cy="295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7989438" y="554127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2"/>
          </p:nvPr>
        </p:nvSpPr>
        <p:spPr>
          <a:xfrm>
            <a:off x="902836" y="5751619"/>
            <a:ext cx="5205483" cy="450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3"/>
          </p:nvPr>
        </p:nvSpPr>
        <p:spPr>
          <a:xfrm>
            <a:off x="903288" y="4330227"/>
            <a:ext cx="10198719" cy="76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38200" y="1501439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2"/>
          </p:nvPr>
        </p:nvSpPr>
        <p:spPr>
          <a:xfrm>
            <a:off x="838200" y="2325351"/>
            <a:ext cx="5157787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3"/>
          </p:nvPr>
        </p:nvSpPr>
        <p:spPr>
          <a:xfrm>
            <a:off x="6170612" y="1501439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4"/>
          </p:nvPr>
        </p:nvSpPr>
        <p:spPr>
          <a:xfrm>
            <a:off x="6170612" y="2325351"/>
            <a:ext cx="5183188" cy="3680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b="1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960592" y="1051295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Char char="•"/>
              <a:defRPr sz="3200">
                <a:solidFill>
                  <a:srgbClr val="3F3F3F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Char char="–"/>
              <a:defRPr sz="28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  <a:defRPr sz="2000">
                <a:solidFill>
                  <a:srgbClr val="3F3F3F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»"/>
              <a:defRPr sz="2000">
                <a:solidFill>
                  <a:srgbClr val="3F3F3F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2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  <a:defRPr sz="32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839788" y="2177592"/>
            <a:ext cx="3932237" cy="369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839788" y="2063496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/>
          <p:nvPr/>
        </p:nvSpPr>
        <p:spPr>
          <a:xfrm>
            <a:off x="257432" y="236518"/>
            <a:ext cx="11677135" cy="6388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838200" y="626299"/>
            <a:ext cx="10515600" cy="803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/>
          <p:nvPr/>
        </p:nvSpPr>
        <p:spPr>
          <a:xfrm>
            <a:off x="11154984" y="6525210"/>
            <a:ext cx="564777" cy="45719"/>
          </a:xfrm>
          <a:prstGeom prst="rect">
            <a:avLst/>
          </a:prstGeom>
          <a:solidFill>
            <a:srgbClr val="EC8B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4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1443922" y="6248366"/>
            <a:ext cx="255473" cy="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4"/>
          <p:cNvPicPr preferRelativeResize="0"/>
          <p:nvPr/>
        </p:nvPicPr>
        <p:blipFill rotWithShape="1">
          <a:blip r:embed="rId20">
            <a:alphaModFix amt="30000"/>
          </a:blip>
          <a:srcRect l="12369" t="23857" r="26629" b="13445"/>
          <a:stretch/>
        </p:blipFill>
        <p:spPr>
          <a:xfrm>
            <a:off x="3890471" y="236516"/>
            <a:ext cx="8044096" cy="6388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72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C6568-3252-A243-B9B7-B885C26FB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821" y="3697015"/>
            <a:ext cx="10199171" cy="907774"/>
          </a:xfrm>
        </p:spPr>
        <p:txBody>
          <a:bodyPr/>
          <a:lstStyle/>
          <a:p>
            <a:r>
              <a:rPr lang="en-US" dirty="0" err="1"/>
              <a:t>Connext</a:t>
            </a:r>
            <a:r>
              <a:rPr lang="en-US" dirty="0"/>
              <a:t> Command Response example highlights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47826-F14B-2547-8A92-E5B614FB33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3140" y="5751619"/>
            <a:ext cx="5298267" cy="110638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Paul Schmitt</a:t>
            </a:r>
          </a:p>
          <a:p>
            <a:r>
              <a:rPr lang="en-US" dirty="0"/>
              <a:t>RTI FAE New England; </a:t>
            </a:r>
            <a:r>
              <a:rPr lang="de-DE" dirty="0" err="1"/>
              <a:t>pschmitt@rti.com</a:t>
            </a:r>
            <a:endParaRPr lang="en-US" dirty="0"/>
          </a:p>
          <a:p>
            <a:endParaRPr lang="en-US" dirty="0"/>
          </a:p>
        </p:txBody>
      </p:sp>
      <p:sp>
        <p:nvSpPr>
          <p:cNvPr id="5" name="Google Shape;247;gd6da99e56d_10_246">
            <a:extLst>
              <a:ext uri="{FF2B5EF4-FFF2-40B4-BE49-F238E27FC236}">
                <a16:creationId xmlns:a16="http://schemas.microsoft.com/office/drawing/2014/main" id="{C009F699-8A94-4D42-949B-44E44BA8DDBC}"/>
              </a:ext>
            </a:extLst>
          </p:cNvPr>
          <p:cNvSpPr txBox="1">
            <a:spLocks/>
          </p:cNvSpPr>
          <p:nvPr/>
        </p:nvSpPr>
        <p:spPr>
          <a:xfrm>
            <a:off x="982923" y="4744218"/>
            <a:ext cx="104544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r>
              <a:rPr lang="en-US" sz="2000" dirty="0">
                <a:solidFill>
                  <a:schemeClr val="bg1"/>
                </a:solidFill>
              </a:rPr>
              <a:t>RTI Runs a Smarter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8913E-CE48-654D-B8E5-5D7EF42A548B}"/>
              </a:ext>
            </a:extLst>
          </p:cNvPr>
          <p:cNvSpPr txBox="1"/>
          <p:nvPr/>
        </p:nvSpPr>
        <p:spPr>
          <a:xfrm>
            <a:off x="11100992" y="630480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 1.0</a:t>
            </a:r>
          </a:p>
        </p:txBody>
      </p:sp>
    </p:spTree>
    <p:extLst>
      <p:ext uri="{BB962C8B-B14F-4D97-AF65-F5344CB8AC3E}">
        <p14:creationId xmlns:p14="http://schemas.microsoft.com/office/powerpoint/2010/main" val="133806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327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(1/2)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565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Examples Include:</a:t>
            </a:r>
          </a:p>
          <a:p>
            <a:pPr indent="-4572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C++11, Python w/XML Application Creation and Dynamic Data</a:t>
            </a:r>
            <a:endParaRPr dirty="0">
              <a:solidFill>
                <a:schemeClr val="lt1"/>
              </a:solidFill>
            </a:endParaRP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Traditional C++ with programmatic entity creation and compiled Data types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bg1"/>
                </a:solidFill>
              </a:rPr>
              <a:t>Common code flow and project files across all examples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3200"/>
              <a:buNone/>
            </a:pPr>
            <a:r>
              <a:rPr lang="en-US" sz="3600" b="1" dirty="0">
                <a:solidFill>
                  <a:schemeClr val="lt1"/>
                </a:solidFill>
              </a:rPr>
              <a:t>RTI System Designer and a Single Data-model 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use the same instantiated data-model &amp; QoS libraries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dirty="0">
                <a:solidFill>
                  <a:schemeClr val="lt1"/>
                </a:solidFill>
              </a:rPr>
              <a:t>All examples interoperate with each other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Objective State Command / Response Pattern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Object Oriented Code hides DDS APIs from the user, reducing </a:t>
            </a:r>
            <a:br>
              <a:rPr lang="en-US" sz="3600" b="1" dirty="0">
                <a:solidFill>
                  <a:schemeClr val="lt1"/>
                </a:solidFill>
              </a:rPr>
            </a:br>
            <a:r>
              <a:rPr lang="en-US" sz="3600" b="1" dirty="0">
                <a:solidFill>
                  <a:schemeClr val="lt1"/>
                </a:solidFill>
              </a:rPr>
              <a:t>“DDS friction”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sz="3600" b="1" dirty="0">
                <a:solidFill>
                  <a:schemeClr val="lt1"/>
                </a:solidFill>
              </a:rPr>
              <a:t>Use of a Content Filter Modifier Object to direct requests to specific devices</a:t>
            </a: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5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96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"/>
          <p:cNvSpPr txBox="1">
            <a:spLocks noGrp="1"/>
          </p:cNvSpPr>
          <p:nvPr>
            <p:ph type="title"/>
          </p:nvPr>
        </p:nvSpPr>
        <p:spPr>
          <a:xfrm>
            <a:off x="838200" y="402333"/>
            <a:ext cx="10515600" cy="65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 dirty="0">
                <a:solidFill>
                  <a:schemeClr val="lt1"/>
                </a:solidFill>
              </a:rPr>
              <a:t>Highlights Overview (2/2)</a:t>
            </a:r>
            <a:endParaRPr dirty="0"/>
          </a:p>
        </p:txBody>
      </p:sp>
      <p:sp>
        <p:nvSpPr>
          <p:cNvPr id="699" name="Google Shape;699;p2"/>
          <p:cNvSpPr txBox="1">
            <a:spLocks noGrp="1"/>
          </p:cNvSpPr>
          <p:nvPr>
            <p:ph type="body" idx="1"/>
          </p:nvPr>
        </p:nvSpPr>
        <p:spPr>
          <a:xfrm>
            <a:off x="838200" y="1200150"/>
            <a:ext cx="10515600" cy="480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 Periodic data writers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Supports Event Monitoring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bg1"/>
                </a:solidFill>
              </a:rPr>
              <a:t>Currently fixed default of monitoring pubs and subs</a:t>
            </a:r>
          </a:p>
          <a:p>
            <a:pPr marL="0" indent="0"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lt1"/>
                </a:solidFill>
              </a:rPr>
              <a:t>Hidden use of </a:t>
            </a:r>
            <a:r>
              <a:rPr lang="en-US" b="1" dirty="0" err="1">
                <a:solidFill>
                  <a:schemeClr val="lt1"/>
                </a:solidFill>
              </a:rPr>
              <a:t>waitsets</a:t>
            </a:r>
            <a:r>
              <a:rPr lang="en-US" b="1" dirty="0">
                <a:solidFill>
                  <a:schemeClr val="lt1"/>
                </a:solidFill>
              </a:rPr>
              <a:t>() and threading on all topics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Writers use of threads for periodic topics or event monitoring</a:t>
            </a:r>
          </a:p>
          <a:p>
            <a:pPr indent="-457200">
              <a:spcAft>
                <a:spcPts val="1200"/>
              </a:spcAft>
              <a:buClr>
                <a:schemeClr val="lt1"/>
              </a:buClr>
            </a:pPr>
            <a:r>
              <a:rPr lang="en-US" sz="2600" dirty="0">
                <a:solidFill>
                  <a:schemeClr val="lt1"/>
                </a:solidFill>
              </a:rPr>
              <a:t>Optional listener for writer event monitoring only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None/>
            </a:pPr>
            <a:r>
              <a:rPr lang="en-US" b="1" dirty="0">
                <a:solidFill>
                  <a:schemeClr val="bg1"/>
                </a:solidFill>
              </a:rPr>
              <a:t>Use RTI Code Generator for Type Support files, header files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Header file is used with XML Application Created Applications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700" name="Google Shape;700;p2"/>
          <p:cNvSpPr txBox="1">
            <a:spLocks noGrp="1"/>
          </p:cNvSpPr>
          <p:nvPr>
            <p:ph type="ftr" idx="11"/>
          </p:nvPr>
        </p:nvSpPr>
        <p:spPr>
          <a:xfrm>
            <a:off x="7711584" y="6680688"/>
            <a:ext cx="4114800" cy="105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©2021 Real-Time Innovations, Inc.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858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946-BBC5-F342-852B-69955FFC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 Handshake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1FB21-E4A4-E545-AE0A-38E57F9FC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8820" y="1053385"/>
            <a:ext cx="11473180" cy="5568406"/>
          </a:xfrm>
        </p:spPr>
        <p:txBody>
          <a:bodyPr>
            <a:normAutofit/>
          </a:bodyPr>
          <a:lstStyle/>
          <a:p>
            <a:r>
              <a:rPr lang="en-US" dirty="0"/>
              <a:t>Two Topics - </a:t>
            </a:r>
            <a:r>
              <a:rPr lang="en-US" dirty="0" err="1"/>
              <a:t>DeviceState</a:t>
            </a:r>
            <a:r>
              <a:rPr lang="en-US" dirty="0"/>
              <a:t> &amp; </a:t>
            </a:r>
            <a:r>
              <a:rPr lang="en-US" dirty="0" err="1"/>
              <a:t>ConfigureDevice</a:t>
            </a:r>
            <a:endParaRPr 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91A30E-E4A4-6841-8757-C972809C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2480310"/>
            <a:ext cx="11511338" cy="32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8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823" y="2146508"/>
            <a:ext cx="10748767" cy="12824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6833" y="3744239"/>
            <a:ext cx="8010761" cy="1963746"/>
          </a:xfrm>
        </p:spPr>
        <p:txBody>
          <a:bodyPr>
            <a:normAutofit/>
          </a:bodyPr>
          <a:lstStyle/>
          <a:p>
            <a:r>
              <a:rPr lang="en-US" sz="2800" dirty="0"/>
              <a:t>Katie </a:t>
            </a:r>
            <a:r>
              <a:rPr lang="en-US" sz="2800" dirty="0" err="1"/>
              <a:t>Lozeau</a:t>
            </a:r>
            <a:r>
              <a:rPr lang="en-US" sz="2800" dirty="0"/>
              <a:t>, Paul Schmitt</a:t>
            </a:r>
          </a:p>
          <a:p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37683" y="3481135"/>
            <a:ext cx="4090737" cy="1963746"/>
          </a:xfrm>
          <a:prstGeom prst="rect">
            <a:avLst/>
          </a:prstGeom>
          <a:noFill/>
        </p:spPr>
        <p:txBody>
          <a:bodyPr vert="horz" lIns="91440" tIns="0" rIns="91440" bIns="45720" rtlCol="0" anchor="t">
            <a:normAutofit/>
          </a:bodyPr>
          <a:lstStyle>
            <a:lvl1pPr marL="0" indent="0" algn="l" defTabSz="54864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216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548640" rtl="0" eaLnBrk="1" latinLnBrk="0" hangingPunct="1">
              <a:spcBef>
                <a:spcPct val="20000"/>
              </a:spcBef>
              <a:buFont typeface="Arial"/>
              <a:buNone/>
              <a:defRPr sz="16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TI Corporate Template">
  <a:themeElements>
    <a:clrScheme name="RTI_Template_2017-11">
      <a:dk1>
        <a:srgbClr val="000000"/>
      </a:dk1>
      <a:lt1>
        <a:srgbClr val="FFFFFF"/>
      </a:lt1>
      <a:dk2>
        <a:srgbClr val="E7DEC9"/>
      </a:dk2>
      <a:lt2>
        <a:srgbClr val="4F271C"/>
      </a:lt2>
      <a:accent1>
        <a:srgbClr val="004C97"/>
      </a:accent1>
      <a:accent2>
        <a:srgbClr val="EC8B22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00B050"/>
      </a:hlink>
      <a:folHlink>
        <a:srgbClr val="AA8A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16393</TotalTime>
  <Words>226</Words>
  <Application>Microsoft Macintosh PowerPoint</Application>
  <PresentationFormat>Widescreen</PresentationFormat>
  <Paragraphs>35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RTI Corporate Template</vt:lpstr>
      <vt:lpstr>Connext Command Response example highlights</vt:lpstr>
      <vt:lpstr>Highlights Overview (1/2)</vt:lpstr>
      <vt:lpstr>Highlights Overview (2/2)</vt:lpstr>
      <vt:lpstr>Topic Handshake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Connext 6.1</dc:title>
  <dc:creator>Niheer Patel</dc:creator>
  <cp:lastModifiedBy>Paul Schmitt</cp:lastModifiedBy>
  <cp:revision>160</cp:revision>
  <dcterms:created xsi:type="dcterms:W3CDTF">2021-03-16T04:28:05Z</dcterms:created>
  <dcterms:modified xsi:type="dcterms:W3CDTF">2022-06-21T17:06:03Z</dcterms:modified>
</cp:coreProperties>
</file>